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23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2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38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27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935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24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622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12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4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99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33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7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14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41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76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96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647BCC9-C17F-403F-BD00-51FC5DDAAE49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AE51DEF-6F0E-412A-B435-C9086909299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-234220969,&quot;Placement&quot;:&quot;Footer&quot;}">
            <a:extLst>
              <a:ext uri="{FF2B5EF4-FFF2-40B4-BE49-F238E27FC236}">
                <a16:creationId xmlns:a16="http://schemas.microsoft.com/office/drawing/2014/main" id="{CBF395F8-4B48-4C57-A0E7-EED5299A1D9D}"/>
              </a:ext>
            </a:extLst>
          </p:cNvPr>
          <p:cNvSpPr txBox="1"/>
          <p:nvPr userDrawn="1"/>
        </p:nvSpPr>
        <p:spPr>
          <a:xfrm>
            <a:off x="0" y="6440626"/>
            <a:ext cx="2564033" cy="41737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TOTAL Classification: Restricted Distribution
TOTAL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970122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FF818-87C7-45E9-8619-828C951D8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Finding an Optimal Restaurant Location and Cuisine Preference for Visitors in Birmingham, UK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47B1A-656B-4C34-8E91-922CABE22B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IBM Data Science – Capstone Project</a:t>
            </a:r>
          </a:p>
          <a:p>
            <a:r>
              <a:rPr lang="en-US" dirty="0"/>
              <a:t>K PATEL</a:t>
            </a:r>
          </a:p>
          <a:p>
            <a:r>
              <a:rPr lang="en-US" dirty="0"/>
              <a:t>February 2021</a:t>
            </a:r>
          </a:p>
        </p:txBody>
      </p:sp>
    </p:spTree>
    <p:extLst>
      <p:ext uri="{BB962C8B-B14F-4D97-AF65-F5344CB8AC3E}">
        <p14:creationId xmlns:p14="http://schemas.microsoft.com/office/powerpoint/2010/main" val="570389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RESTAURANT LOCATIONS – BY CLUSTER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9821-596C-48D1-97B0-C4D8D0B8C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18" y="1935892"/>
            <a:ext cx="3316287" cy="4453927"/>
          </a:xfrm>
        </p:spPr>
        <p:txBody>
          <a:bodyPr anchor="t">
            <a:normAutofit/>
          </a:bodyPr>
          <a:lstStyle/>
          <a:p>
            <a:r>
              <a:rPr lang="en-US" dirty="0"/>
              <a:t>KNN Classification algorithm used to assign a class label to each restaurant </a:t>
            </a:r>
          </a:p>
          <a:p>
            <a:endParaRPr lang="en-US" dirty="0"/>
          </a:p>
          <a:p>
            <a:r>
              <a:rPr lang="en-US" dirty="0"/>
              <a:t>KNN model trained on the center locations dataset</a:t>
            </a:r>
          </a:p>
          <a:p>
            <a:endParaRPr lang="en-US" dirty="0"/>
          </a:p>
          <a:p>
            <a:r>
              <a:rPr lang="en-US" dirty="0"/>
              <a:t>Each restaurant assigned the value of the closest single center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DF9F4-554A-4ECE-B40B-365E3AA7EBC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7307" y="1935892"/>
            <a:ext cx="7895599" cy="44539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80054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3433"/>
            <a:ext cx="9905998" cy="1905000"/>
          </a:xfrm>
        </p:spPr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POPULAR CUISINE TYPES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0AB965-89E7-47E9-92AE-4CC636EDA0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7307" y="1956137"/>
            <a:ext cx="7895598" cy="44336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431789-C380-4C9B-8BF5-544BBB360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97" y="1070729"/>
            <a:ext cx="3649309" cy="2898155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059E679-60AE-4D83-BA3E-6B604A895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421" y="4172978"/>
            <a:ext cx="3496260" cy="2216841"/>
          </a:xfrm>
        </p:spPr>
        <p:txBody>
          <a:bodyPr>
            <a:normAutofit/>
          </a:bodyPr>
          <a:lstStyle/>
          <a:p>
            <a:r>
              <a:rPr lang="en-US" dirty="0"/>
              <a:t>frequency of each cuisine type calculated </a:t>
            </a:r>
            <a:r>
              <a:rPr lang="en-US" dirty="0">
                <a:sym typeface="Wingdings" panose="05000000000000000000" pitchFamily="2" charset="2"/>
              </a:rPr>
              <a:t> top 5 </a:t>
            </a:r>
            <a:r>
              <a:rPr lang="en-US" dirty="0"/>
              <a:t>plotted</a:t>
            </a:r>
          </a:p>
          <a:p>
            <a:r>
              <a:rPr lang="en-US" dirty="0" err="1"/>
              <a:t>indian</a:t>
            </a:r>
            <a:r>
              <a:rPr lang="en-US" dirty="0"/>
              <a:t> cuisine by far the most popular in </a:t>
            </a:r>
            <a:r>
              <a:rPr lang="en-US" dirty="0" err="1"/>
              <a:t>birmingham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43A4-51A0-4600-A43D-8C148F86FBA9}"/>
              </a:ext>
            </a:extLst>
          </p:cNvPr>
          <p:cNvSpPr/>
          <p:nvPr/>
        </p:nvSpPr>
        <p:spPr>
          <a:xfrm>
            <a:off x="9063734" y="934470"/>
            <a:ext cx="3041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HIGH DENSITY OF INDIAN RESTAURANTS IN RIGHT CLUSTER (7)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BC9B8F-685E-4E00-8B0B-5C7E5D855FBB}"/>
              </a:ext>
            </a:extLst>
          </p:cNvPr>
          <p:cNvSpPr/>
          <p:nvPr/>
        </p:nvSpPr>
        <p:spPr>
          <a:xfrm>
            <a:off x="4176586" y="952321"/>
            <a:ext cx="2298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ONLY 1 INDIAN RESTAURANT IN LEFT CLUSTER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0C5F02-3366-449C-88EB-E867486AA83A}"/>
              </a:ext>
            </a:extLst>
          </p:cNvPr>
          <p:cNvSpPr/>
          <p:nvPr/>
        </p:nvSpPr>
        <p:spPr>
          <a:xfrm>
            <a:off x="6474941" y="934470"/>
            <a:ext cx="2298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NO INDIAN RESTAURANT IN CENTRAL CLUSTER</a:t>
            </a:r>
          </a:p>
        </p:txBody>
      </p:sp>
    </p:spTree>
    <p:extLst>
      <p:ext uri="{BB962C8B-B14F-4D97-AF65-F5344CB8AC3E}">
        <p14:creationId xmlns:p14="http://schemas.microsoft.com/office/powerpoint/2010/main" val="2538305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69900"/>
            <a:ext cx="9905998" cy="1905000"/>
          </a:xfrm>
        </p:spPr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9821-596C-48D1-97B0-C4D8D0B8C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422400"/>
            <a:ext cx="9905998" cy="5118100"/>
          </a:xfrm>
        </p:spPr>
        <p:txBody>
          <a:bodyPr>
            <a:normAutofit fontScale="92500"/>
          </a:bodyPr>
          <a:lstStyle/>
          <a:p>
            <a:r>
              <a:rPr lang="en-US" sz="2400" b="1" dirty="0"/>
              <a:t>hotels and restaurants information retrieved from foursquare </a:t>
            </a:r>
            <a:r>
              <a:rPr lang="en-US" sz="2400" b="1" dirty="0" err="1"/>
              <a:t>api</a:t>
            </a:r>
            <a:r>
              <a:rPr lang="en-US" sz="2400" b="1" dirty="0"/>
              <a:t>.</a:t>
            </a:r>
            <a:endParaRPr lang="en-US" sz="2400" b="1" dirty="0">
              <a:effectLst/>
            </a:endParaRPr>
          </a:p>
          <a:p>
            <a:r>
              <a:rPr lang="en-US" sz="2400" b="1" dirty="0">
                <a:effectLst/>
              </a:rPr>
              <a:t>hotel data successfully analyzed using k-means clustering algorithm. </a:t>
            </a:r>
          </a:p>
          <a:p>
            <a:pPr marL="457200" lvl="1" indent="0">
              <a:buNone/>
            </a:pPr>
            <a:r>
              <a:rPr lang="en-US" sz="2000" b="1" dirty="0">
                <a:effectLst/>
                <a:sym typeface="Wingdings" panose="05000000000000000000" pitchFamily="2" charset="2"/>
              </a:rPr>
              <a:t> </a:t>
            </a:r>
            <a:r>
              <a:rPr lang="en-US" sz="2000" b="1" i="1" dirty="0">
                <a:effectLst/>
              </a:rPr>
              <a:t>grouped in three clusters </a:t>
            </a:r>
          </a:p>
          <a:p>
            <a:r>
              <a:rPr lang="en-US" sz="2400" b="1" dirty="0">
                <a:effectLst/>
              </a:rPr>
              <a:t>restaurants’ data used as target dataset for </a:t>
            </a:r>
            <a:r>
              <a:rPr lang="en-US" sz="2400" b="1" dirty="0" err="1">
                <a:effectLst/>
              </a:rPr>
              <a:t>knn</a:t>
            </a:r>
            <a:r>
              <a:rPr lang="en-US" sz="2400" b="1" dirty="0">
                <a:effectLst/>
              </a:rPr>
              <a:t> classification algorithm.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sz="2000" b="1" i="1" dirty="0">
                <a:effectLst/>
              </a:rPr>
              <a:t>visualize scatter of restaurants according to cluster</a:t>
            </a:r>
          </a:p>
          <a:p>
            <a:r>
              <a:rPr lang="en-US" sz="2400" b="1" dirty="0">
                <a:effectLst/>
              </a:rPr>
              <a:t>cluster 1 (green) </a:t>
            </a:r>
            <a:r>
              <a:rPr lang="en-US" sz="2400" b="1" dirty="0" err="1">
                <a:effectLst/>
              </a:rPr>
              <a:t>favourable</a:t>
            </a:r>
            <a:r>
              <a:rPr lang="en-US" sz="2400" b="1" dirty="0">
                <a:effectLst/>
              </a:rPr>
              <a:t> for new restaurant location.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sz="2000" b="1" i="1" dirty="0">
                <a:effectLst/>
              </a:rPr>
              <a:t>fewer restaurants compared to clusters 0 &amp; 2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sz="2000" b="1" i="1" dirty="0">
                <a:effectLst/>
              </a:rPr>
              <a:t>second highest number of hotels</a:t>
            </a:r>
          </a:p>
          <a:p>
            <a:r>
              <a:rPr lang="en-US" sz="2400" b="1" dirty="0" err="1">
                <a:effectLst/>
              </a:rPr>
              <a:t>indian</a:t>
            </a:r>
            <a:r>
              <a:rPr lang="en-US" sz="2400" b="1" dirty="0">
                <a:effectLst/>
              </a:rPr>
              <a:t> food most popular cuisine type.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sz="2100" b="1" i="1" dirty="0">
                <a:effectLst/>
              </a:rPr>
              <a:t>no </a:t>
            </a:r>
            <a:r>
              <a:rPr lang="en-US" sz="2100" b="1" i="1" dirty="0" err="1">
                <a:effectLst/>
              </a:rPr>
              <a:t>indian</a:t>
            </a:r>
            <a:r>
              <a:rPr lang="en-US" sz="2100" b="1" i="1" dirty="0">
                <a:effectLst/>
              </a:rPr>
              <a:t> restaurants in cluster 2, could be an alternative investment opportunity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90207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 b="1" dirty="0"/>
              <a:t>AGENDA</a:t>
            </a:r>
            <a:endParaRPr lang="en-US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9821-596C-48D1-97B0-C4D8D0B8C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/>
              <a:t>Introduction</a:t>
            </a:r>
          </a:p>
          <a:p>
            <a:r>
              <a:rPr lang="en-GB" sz="2800" dirty="0"/>
              <a:t>Data</a:t>
            </a:r>
          </a:p>
          <a:p>
            <a:r>
              <a:rPr lang="en-GB" sz="2800" dirty="0"/>
              <a:t>Results &amp; Analysis</a:t>
            </a:r>
          </a:p>
          <a:p>
            <a:r>
              <a:rPr lang="en-GB" sz="2800" dirty="0"/>
              <a:t>Conclusions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37524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76649"/>
            <a:ext cx="9905998" cy="1905000"/>
          </a:xfrm>
        </p:spPr>
        <p:txBody>
          <a:bodyPr anchor="t">
            <a:normAutofit/>
          </a:bodyPr>
          <a:lstStyle/>
          <a:p>
            <a:r>
              <a:rPr lang="en-GB" sz="4000" b="1" dirty="0"/>
              <a:t>INTRODUCTION</a:t>
            </a:r>
            <a:endParaRPr lang="en-US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9821-596C-48D1-97B0-C4D8D0B8C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81665"/>
            <a:ext cx="9905998" cy="4613189"/>
          </a:xfrm>
        </p:spPr>
        <p:txBody>
          <a:bodyPr>
            <a:normAutofit/>
          </a:bodyPr>
          <a:lstStyle/>
          <a:p>
            <a:r>
              <a:rPr lang="en-US" sz="2400" dirty="0"/>
              <a:t>Birmingham is a large city many visitors per year for business or leisure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sz="2000" dirty="0"/>
              <a:t>High potential for investors in restaurant sector.</a:t>
            </a:r>
          </a:p>
          <a:p>
            <a:pPr lvl="1">
              <a:buFont typeface="Wingdings" panose="05000000000000000000" pitchFamily="2" charset="2"/>
              <a:buChar char="à"/>
            </a:pPr>
            <a:endParaRPr lang="en-US" sz="2000" dirty="0"/>
          </a:p>
          <a:p>
            <a:r>
              <a:rPr lang="en-US" sz="2400" dirty="0"/>
              <a:t>where would the optimal location to open a new restaurant in the city </a:t>
            </a:r>
            <a:r>
              <a:rPr lang="en-US" sz="2400" dirty="0" err="1"/>
              <a:t>centre</a:t>
            </a:r>
            <a:r>
              <a:rPr lang="en-US" sz="2400" dirty="0"/>
              <a:t>?</a:t>
            </a:r>
          </a:p>
          <a:p>
            <a:endParaRPr lang="en-US" sz="2400" dirty="0"/>
          </a:p>
          <a:p>
            <a:r>
              <a:rPr lang="en-US" sz="2400" dirty="0"/>
              <a:t>Which type of cuisine is most popular and can it be a factor in where to locate the new restaurant?</a:t>
            </a:r>
          </a:p>
        </p:txBody>
      </p:sp>
    </p:spTree>
    <p:extLst>
      <p:ext uri="{BB962C8B-B14F-4D97-AF65-F5344CB8AC3E}">
        <p14:creationId xmlns:p14="http://schemas.microsoft.com/office/powerpoint/2010/main" val="2296946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29821-596C-48D1-97B0-C4D8D0B8C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dirty="0"/>
              <a:t>Foursquare API </a:t>
            </a:r>
            <a:r>
              <a:rPr lang="en-US" sz="2400" dirty="0">
                <a:sym typeface="Wingdings" panose="05000000000000000000" pitchFamily="2" charset="2"/>
              </a:rPr>
              <a:t>utilized as a </a:t>
            </a:r>
            <a:r>
              <a:rPr lang="en-US" sz="2400" dirty="0"/>
              <a:t>source of data.</a:t>
            </a:r>
          </a:p>
          <a:p>
            <a:endParaRPr lang="en-US" sz="2400" dirty="0"/>
          </a:p>
          <a:p>
            <a:r>
              <a:rPr lang="en-US" sz="2400" dirty="0"/>
              <a:t>Two datasets retrieved, cleaned, and prepared for analysis.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Hotels 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/>
              <a:t>restaurants</a:t>
            </a:r>
          </a:p>
        </p:txBody>
      </p:sp>
    </p:spTree>
    <p:extLst>
      <p:ext uri="{BB962C8B-B14F-4D97-AF65-F5344CB8AC3E}">
        <p14:creationId xmlns:p14="http://schemas.microsoft.com/office/powerpoint/2010/main" val="3751684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399489"/>
            <a:ext cx="9905998" cy="1905000"/>
          </a:xfrm>
        </p:spPr>
        <p:txBody>
          <a:bodyPr>
            <a:normAutofit/>
          </a:bodyPr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RESULTS &amp; ANALYSIS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919125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HOTELS LOCATIONS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D520BFB-A68B-4605-9B2E-D79AF0DBC018}"/>
              </a:ext>
            </a:extLst>
          </p:cNvPr>
          <p:cNvSpPr txBox="1">
            <a:spLocks/>
          </p:cNvSpPr>
          <p:nvPr/>
        </p:nvSpPr>
        <p:spPr>
          <a:xfrm>
            <a:off x="435918" y="1935892"/>
            <a:ext cx="3316287" cy="4453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hotel data visualized on a map view</a:t>
            </a:r>
          </a:p>
          <a:p>
            <a:endParaRPr lang="en-US" dirty="0"/>
          </a:p>
          <a:p>
            <a:r>
              <a:rPr lang="en-US" dirty="0"/>
              <a:t>grouping of hotels in clusters required to identify areas of high proportion of visitors to Birmingham</a:t>
            </a:r>
          </a:p>
          <a:p>
            <a:endParaRPr lang="en-US" dirty="0"/>
          </a:p>
          <a:p>
            <a:r>
              <a:rPr lang="en-US" dirty="0"/>
              <a:t>From visual inspection, 3 clusters can be inferred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3D33A-DE13-4C54-ADE9-0C84A5BD87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97623" y="1868406"/>
            <a:ext cx="7855284" cy="44177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5525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HOTELS CLUSTERING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C3BE45-564C-4C21-BBB2-CF0A2DC7B155}"/>
              </a:ext>
            </a:extLst>
          </p:cNvPr>
          <p:cNvSpPr txBox="1">
            <a:spLocks/>
          </p:cNvSpPr>
          <p:nvPr/>
        </p:nvSpPr>
        <p:spPr>
          <a:xfrm>
            <a:off x="435918" y="1935892"/>
            <a:ext cx="3316287" cy="44539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K-Means Clustering algorithm used to group hotels in three clusters</a:t>
            </a:r>
          </a:p>
          <a:p>
            <a:endParaRPr lang="en-US" dirty="0"/>
          </a:p>
          <a:p>
            <a:r>
              <a:rPr lang="en-US" dirty="0"/>
              <a:t>Red-green-blue coloring scheme used to differentiate hotels of different clusters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C4B3CF-3A8F-4E49-9E9D-716C5C8CAE0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97622" y="1868407"/>
            <a:ext cx="7855284" cy="43992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358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HOTELS CLUSTERING - CENTERS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6AA978-FB26-4FF9-B9BC-D4BA3917B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18" y="1935892"/>
            <a:ext cx="3316287" cy="4453927"/>
          </a:xfrm>
        </p:spPr>
        <p:txBody>
          <a:bodyPr anchor="t">
            <a:normAutofit/>
          </a:bodyPr>
          <a:lstStyle/>
          <a:p>
            <a:r>
              <a:rPr lang="en-US" dirty="0"/>
              <a:t>Each cluster generated by K-Means 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hotels centered around a single point</a:t>
            </a:r>
          </a:p>
          <a:p>
            <a:pPr>
              <a:buFont typeface="Wingdings" panose="05000000000000000000" pitchFamily="2" charset="2"/>
              <a:buChar char="à"/>
            </a:pPr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points location coordinates retrieved and visualized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B15C59-FCB5-4D30-B7B7-AAEDF746D23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97622" y="1868408"/>
            <a:ext cx="7855284" cy="43799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374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920BE-BF4F-4855-BE3D-62F58F7B6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sz="4000" b="1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RESTAURANT LOCATIONS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BBF73-A8E5-45B8-AE65-C29489837EC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7307" y="1868408"/>
            <a:ext cx="7895599" cy="45214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B19D481-CC57-4BAB-9732-A1A6256A1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18" y="1935892"/>
            <a:ext cx="3316287" cy="4453927"/>
          </a:xfrm>
        </p:spPr>
        <p:txBody>
          <a:bodyPr anchor="t">
            <a:normAutofit/>
          </a:bodyPr>
          <a:lstStyle/>
          <a:p>
            <a:r>
              <a:rPr lang="en-US" dirty="0"/>
              <a:t>Restaurants locations retrieved from Foursquare API</a:t>
            </a:r>
          </a:p>
          <a:p>
            <a:endParaRPr lang="en-US" dirty="0"/>
          </a:p>
          <a:p>
            <a:r>
              <a:rPr lang="en-US" dirty="0"/>
              <a:t>Required to classify the restaurants according to hotel clusters (next slide)</a:t>
            </a:r>
          </a:p>
        </p:txBody>
      </p:sp>
    </p:spTree>
    <p:extLst>
      <p:ext uri="{BB962C8B-B14F-4D97-AF65-F5344CB8AC3E}">
        <p14:creationId xmlns:p14="http://schemas.microsoft.com/office/powerpoint/2010/main" val="33685115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60</TotalTime>
  <Words>385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</vt:lpstr>
      <vt:lpstr>Mesh</vt:lpstr>
      <vt:lpstr>Finding an Optimal Restaurant Location and Cuisine Preference for Visitors in Birmingham, UK</vt:lpstr>
      <vt:lpstr>AGENDA</vt:lpstr>
      <vt:lpstr>INTRODUCTION</vt:lpstr>
      <vt:lpstr>DATA</vt:lpstr>
      <vt:lpstr>RESULTS &amp; ANALYSIS</vt:lpstr>
      <vt:lpstr>HOTELS LOCATIONS</vt:lpstr>
      <vt:lpstr>HOTELS CLUSTERING</vt:lpstr>
      <vt:lpstr>HOTELS CLUSTERING - CENTERS</vt:lpstr>
      <vt:lpstr>RESTAURANT LOCATIONS</vt:lpstr>
      <vt:lpstr>RESTAURANT LOCATIONS – BY CLUSTER</vt:lpstr>
      <vt:lpstr>POPULAR CUISINE TYPES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an Optimal Restaurant Location and Cuisine Preference for Visitors in Birmingham, UK</dc:title>
  <dc:creator>Kailesh PATEL</dc:creator>
  <cp:lastModifiedBy>Kailesh PATEL</cp:lastModifiedBy>
  <cp:revision>8</cp:revision>
  <dcterms:created xsi:type="dcterms:W3CDTF">2021-02-18T02:27:29Z</dcterms:created>
  <dcterms:modified xsi:type="dcterms:W3CDTF">2021-02-18T03:28:24Z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b30ed1b-e95f-40b5-af89-828263f287a7_Enabled">
    <vt:lpwstr>True</vt:lpwstr>
  </property>
  <property fmtid="{D5CDD505-2E9C-101B-9397-08002B2CF9AE}" pid="3" name="MSIP_Label_2b30ed1b-e95f-40b5-af89-828263f287a7_SiteId">
    <vt:lpwstr>329e91b0-e21f-48fb-a071-456717ecc28e</vt:lpwstr>
  </property>
  <property fmtid="{D5CDD505-2E9C-101B-9397-08002B2CF9AE}" pid="4" name="MSIP_Label_2b30ed1b-e95f-40b5-af89-828263f287a7_Owner">
    <vt:lpwstr>kailesh.patel@total.com</vt:lpwstr>
  </property>
  <property fmtid="{D5CDD505-2E9C-101B-9397-08002B2CF9AE}" pid="5" name="MSIP_Label_2b30ed1b-e95f-40b5-af89-828263f287a7_SetDate">
    <vt:lpwstr>2021-02-18T02:46:37.2378813Z</vt:lpwstr>
  </property>
  <property fmtid="{D5CDD505-2E9C-101B-9397-08002B2CF9AE}" pid="6" name="MSIP_Label_2b30ed1b-e95f-40b5-af89-828263f287a7_Name">
    <vt:lpwstr>Restricted</vt:lpwstr>
  </property>
  <property fmtid="{D5CDD505-2E9C-101B-9397-08002B2CF9AE}" pid="7" name="MSIP_Label_2b30ed1b-e95f-40b5-af89-828263f287a7_Application">
    <vt:lpwstr>Microsoft Azure Information Protection</vt:lpwstr>
  </property>
  <property fmtid="{D5CDD505-2E9C-101B-9397-08002B2CF9AE}" pid="8" name="MSIP_Label_2b30ed1b-e95f-40b5-af89-828263f287a7_ActionId">
    <vt:lpwstr>2e7112d1-9339-45c2-839a-4f5d1dd1349b</vt:lpwstr>
  </property>
  <property fmtid="{D5CDD505-2E9C-101B-9397-08002B2CF9AE}" pid="9" name="MSIP_Label_2b30ed1b-e95f-40b5-af89-828263f287a7_Extended_MSFT_Method">
    <vt:lpwstr>Automatic</vt:lpwstr>
  </property>
  <property fmtid="{D5CDD505-2E9C-101B-9397-08002B2CF9AE}" pid="10" name="Sensitivity">
    <vt:lpwstr>Restricted</vt:lpwstr>
  </property>
</Properties>
</file>

<file path=docProps/thumbnail.jpeg>
</file>